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5" r:id="rId4"/>
    <p:sldId id="266" r:id="rId5"/>
    <p:sldId id="267" r:id="rId6"/>
    <p:sldId id="257" r:id="rId7"/>
    <p:sldId id="259" r:id="rId8"/>
    <p:sldId id="258" r:id="rId9"/>
    <p:sldId id="268" r:id="rId10"/>
    <p:sldId id="261" r:id="rId11"/>
    <p:sldId id="269" r:id="rId12"/>
    <p:sldId id="264" r:id="rId13"/>
    <p:sldId id="260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08" autoAdjust="0"/>
  </p:normalViewPr>
  <p:slideViewPr>
    <p:cSldViewPr snapToGrid="0" snapToObjects="1">
      <p:cViewPr varScale="1">
        <p:scale>
          <a:sx n="87" d="100"/>
          <a:sy n="8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E8F12-9734-A844-B9E5-B80902A618B3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D2EA5-A931-9148-83AC-F67493F2E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2EA5-A931-9148-83AC-F67493F2E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1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13A-F6DC-9D4B-BAEA-2FCE671BE5D4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431-7C89-5743-859D-BB88BD4A1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4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13A-F6DC-9D4B-BAEA-2FCE671BE5D4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431-7C89-5743-859D-BB88BD4A1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5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13A-F6DC-9D4B-BAEA-2FCE671BE5D4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431-7C89-5743-859D-BB88BD4A1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3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13A-F6DC-9D4B-BAEA-2FCE671BE5D4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431-7C89-5743-859D-BB88BD4A1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3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13A-F6DC-9D4B-BAEA-2FCE671BE5D4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431-7C89-5743-859D-BB88BD4A1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8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13A-F6DC-9D4B-BAEA-2FCE671BE5D4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431-7C89-5743-859D-BB88BD4A1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2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13A-F6DC-9D4B-BAEA-2FCE671BE5D4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431-7C89-5743-859D-BB88BD4A1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6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13A-F6DC-9D4B-BAEA-2FCE671BE5D4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431-7C89-5743-859D-BB88BD4A1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13A-F6DC-9D4B-BAEA-2FCE671BE5D4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431-7C89-5743-859D-BB88BD4A1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2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13A-F6DC-9D4B-BAEA-2FCE671BE5D4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431-7C89-5743-859D-BB88BD4A1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F13A-F6DC-9D4B-BAEA-2FCE671BE5D4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3431-7C89-5743-859D-BB88BD4A1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8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F13A-F6DC-9D4B-BAEA-2FCE671BE5D4}" type="datetimeFigureOut">
              <a:rPr lang="en-US" smtClean="0"/>
              <a:t>12/06/2014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3431-7C89-5743-859D-BB88BD4A1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7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088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KAZAN URBAN </a:t>
            </a:r>
            <a:r>
              <a:rPr lang="en-US" b="1" dirty="0" smtClean="0"/>
              <a:t>FORUM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GB" sz="4000" dirty="0"/>
              <a:t>How should Kazan avoid the “big” cities </a:t>
            </a:r>
            <a:r>
              <a:rPr lang="en-GB" sz="4000" dirty="0" smtClean="0"/>
              <a:t>mistakes: whose city is it?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42494"/>
            <a:ext cx="7601864" cy="2280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 John Round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Birmingham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Academic lead, </a:t>
            </a:r>
            <a:r>
              <a:rPr lang="en-GB" dirty="0" smtClean="0">
                <a:solidFill>
                  <a:schemeClr val="tx1"/>
                </a:solidFill>
              </a:rPr>
              <a:t>International Laboratory for Comparative Urban Studies: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 Kazan Federal University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rg_hi" descr="http://t1.gstatic.com/images?q=tbn:ANd9GcRgjsNNfe099Qr9AAR2CybDTMMjyIvsxaICmWRkgC_BxdfYve7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2937" y="4890750"/>
            <a:ext cx="1485774" cy="17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birminghamsciencecity.co.uk/files/images/pageimage/67.227a5bcc/730x274.fitandcro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87" y="5312973"/>
            <a:ext cx="2546985" cy="101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78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Easy wins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48"/>
              </a:spcBef>
            </a:pPr>
            <a:r>
              <a:rPr lang="en-US" dirty="0" smtClean="0"/>
              <a:t>Creating festivals in the city center at different times of year – a Turkish festival in Autumn, German festival in winter, an Ice festival in the New Year – develops links and bring people to the city center and changes the space (</a:t>
            </a:r>
            <a:r>
              <a:rPr lang="en-US" dirty="0" err="1" smtClean="0"/>
              <a:t>cf</a:t>
            </a:r>
            <a:r>
              <a:rPr lang="en-US" dirty="0" smtClean="0"/>
              <a:t> Birmingham, Sapporo)</a:t>
            </a:r>
          </a:p>
          <a:p>
            <a:pPr>
              <a:spcBef>
                <a:spcPts val="1248"/>
              </a:spcBef>
            </a:pPr>
            <a:r>
              <a:rPr lang="en-US" dirty="0" smtClean="0"/>
              <a:t>Handing over empty spaces in the city center to designers, craft workers, incubators, ‘pop up’ shops (</a:t>
            </a:r>
            <a:r>
              <a:rPr lang="en-US" dirty="0" err="1" smtClean="0"/>
              <a:t>cf</a:t>
            </a:r>
            <a:r>
              <a:rPr lang="en-US" dirty="0" smtClean="0"/>
              <a:t> Amsterdam) </a:t>
            </a:r>
          </a:p>
          <a:p>
            <a:pPr>
              <a:spcBef>
                <a:spcPts val="1248"/>
              </a:spcBef>
            </a:pPr>
            <a:r>
              <a:rPr lang="en-US" dirty="0" err="1" smtClean="0"/>
              <a:t>Pedesterising</a:t>
            </a:r>
            <a:r>
              <a:rPr lang="en-US" dirty="0" smtClean="0"/>
              <a:t> the city center at weekends – bring people in just to walk – link up Bauman with the lake – subsidize (or sponsor) food, music, street art etc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5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6" y="588113"/>
            <a:ext cx="5294561" cy="2974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87" y="3755384"/>
            <a:ext cx="3669644" cy="2752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862" y="2686262"/>
            <a:ext cx="3900164" cy="292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4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635"/>
            <a:ext cx="8229600" cy="594931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Continue and expand the work done on traffic management in the city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Training for ‘people facing’ staff to create a more welcoming, friendly, city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Develop the multi-ethnic tolerance of the city as a major selling point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Asking people why they like other places! Easy to do – such as when they are waiting for their luggage at the airport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Creating quality of life indicators which don’t just rely on economic statistics – environmental, satisfaction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833"/>
            <a:ext cx="8229600" cy="52322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 should be involved: everyone</a:t>
            </a:r>
            <a:endParaRPr lang="en-US" dirty="0"/>
          </a:p>
          <a:p>
            <a:r>
              <a:rPr lang="en-US" dirty="0" smtClean="0"/>
              <a:t>Without a genuine commitment to civic engagement it is impossible to develop a city for long term, resilient, success</a:t>
            </a:r>
          </a:p>
          <a:p>
            <a:r>
              <a:rPr lang="en-US" dirty="0" smtClean="0"/>
              <a:t>Of course economic development is a key goal but it must be much broader than that – to include socio-cultural development, increasing the livability of the city etc</a:t>
            </a:r>
          </a:p>
          <a:p>
            <a:r>
              <a:rPr lang="en-US" dirty="0" smtClean="0"/>
              <a:t>This would place Kazan as a leader amongst Russia’s second tier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7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Ways forward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83153"/>
          </a:xfrm>
        </p:spPr>
        <p:txBody>
          <a:bodyPr>
            <a:noAutofit/>
          </a:bodyPr>
          <a:lstStyle/>
          <a:p>
            <a:r>
              <a:rPr lang="en-US" sz="2200" dirty="0" smtClean="0"/>
              <a:t>A series of ‘town hall’ meetings where people can discuss ideas and wishes for the city</a:t>
            </a:r>
          </a:p>
          <a:p>
            <a:r>
              <a:rPr lang="en-US" sz="2200" dirty="0" smtClean="0"/>
              <a:t>The involvement of all groups in society – children, senior citizens, young families etc – and those involved with planning – government officials, practitioners, entrepreneurs, academics etc – through workshops, open calls for ideas, forums</a:t>
            </a:r>
          </a:p>
          <a:p>
            <a:r>
              <a:rPr lang="en-US" sz="2200" dirty="0" smtClean="0"/>
              <a:t>A multi-disciplinary approach to bring together environmental, economic, social, cultural issues and ideas that will make the city stand out in Russia as the first to take a holistic, resilient, approach</a:t>
            </a:r>
          </a:p>
          <a:p>
            <a:r>
              <a:rPr lang="en-US" sz="2200" dirty="0" smtClean="0"/>
              <a:t>Support for ‘city champions’ who will collect ideas and forward them through different channels, such as print and social media</a:t>
            </a:r>
          </a:p>
          <a:p>
            <a:r>
              <a:rPr lang="en-US" sz="2200" dirty="0" smtClean="0"/>
              <a:t>Exchanging ideas with other regions of the world through study trips, case studies, 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158720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am I?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Resident in Moscow and Kazan for the last three years – also spending time in Japan</a:t>
            </a:r>
          </a:p>
          <a:p>
            <a:r>
              <a:rPr lang="en-US" dirty="0" smtClean="0"/>
              <a:t>From Birmingham which is a city similar to Kazan as it is multi ethnic with high levels of tolerance and is transforming its economy from industry towards a diverse approach – with high levels of urban regeneration</a:t>
            </a:r>
          </a:p>
          <a:p>
            <a:r>
              <a:rPr lang="en-US" dirty="0" smtClean="0"/>
              <a:t>An urban geographer who specializes in the use of informal spaces, social networks, state society relations, urban regeneration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8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481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9" y="457200"/>
            <a:ext cx="8671971" cy="11430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International Laboratory for Comparative Urban Studies:</a:t>
            </a:r>
            <a:br>
              <a:rPr lang="en-GB" sz="2800" b="1" dirty="0" smtClean="0"/>
            </a:br>
            <a:r>
              <a:rPr lang="en-GB" sz="2800" b="1" dirty="0" smtClean="0"/>
              <a:t> Kazan Federal University</a:t>
            </a:r>
            <a:r>
              <a:rPr lang="en-GB" sz="2800" b="1" dirty="0"/>
              <a:t> </a:t>
            </a:r>
            <a:r>
              <a:rPr lang="en-GB" sz="2800" b="1" dirty="0" smtClean="0"/>
              <a:t>and University of Birmingham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16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Bringing </a:t>
            </a:r>
            <a:r>
              <a:rPr lang="en-US" sz="2800" dirty="0"/>
              <a:t>together social and natural scientists across the university and engaging with government, practitioners, NGOs and the general publics</a:t>
            </a:r>
          </a:p>
          <a:p>
            <a:r>
              <a:rPr lang="en-US" sz="2800" dirty="0" smtClean="0"/>
              <a:t>In collaboration with the University of Birmingham’s School of Geography and Centre for Urban and Regional Studies</a:t>
            </a:r>
          </a:p>
          <a:p>
            <a:r>
              <a:rPr lang="en-US" sz="2800" dirty="0" smtClean="0"/>
              <a:t>Creation of research projects, academic exchanges, dual MA degree </a:t>
            </a:r>
          </a:p>
          <a:p>
            <a:r>
              <a:rPr lang="en-US" sz="2800" dirty="0" smtClean="0"/>
              <a:t>All are invited to take part!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394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Whose city is it?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440" y="3810406"/>
            <a:ext cx="4203429" cy="280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1417638"/>
            <a:ext cx="4549330" cy="34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0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are the experts?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no single ‘off the shelf answer’ for urban development </a:t>
            </a:r>
          </a:p>
          <a:p>
            <a:r>
              <a:rPr lang="en-US" dirty="0" smtClean="0"/>
              <a:t>Too often in Russia geography is ignored – too many western experts coming and saying the answer is bike lanes etc</a:t>
            </a:r>
          </a:p>
          <a:p>
            <a:r>
              <a:rPr lang="en-US" dirty="0" smtClean="0"/>
              <a:t>There needs to be a series of conversations amongst locals, end users, practitioners etc about what the city needs, what order it can be achieved in and how it can be sustained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9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are the competitors?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Kazan needs to think about how to measure success</a:t>
            </a:r>
          </a:p>
          <a:p>
            <a:r>
              <a:rPr lang="en-US" dirty="0" smtClean="0"/>
              <a:t>First the city has to ‘love’ itself and develop a core brand</a:t>
            </a:r>
          </a:p>
          <a:p>
            <a:r>
              <a:rPr lang="en-US" dirty="0" smtClean="0"/>
              <a:t>It cannot compete with Moscow but needs to position itself as a viable alternative for young people</a:t>
            </a:r>
          </a:p>
          <a:p>
            <a:r>
              <a:rPr lang="en-US" dirty="0" smtClean="0"/>
              <a:t>Needs to look south and east as well as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1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is successful?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Berlin: but rents are rising forcing out those who make it popular – a critique of the creative class.</a:t>
            </a:r>
          </a:p>
          <a:p>
            <a:r>
              <a:rPr lang="en-US" dirty="0" smtClean="0"/>
              <a:t>Austin: again too expensive, too youth orientated</a:t>
            </a:r>
          </a:p>
          <a:p>
            <a:r>
              <a:rPr lang="en-US" dirty="0" smtClean="0"/>
              <a:t>Copenhagen: good balance of who the city is for – expensive</a:t>
            </a:r>
          </a:p>
          <a:p>
            <a:r>
              <a:rPr lang="en-US" dirty="0" smtClean="0"/>
              <a:t>Hi-tech areas: need the absolute ideal environment – not just economic but social and cultural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2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resilient city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Central to global urban development debates is the concept of resilience</a:t>
            </a:r>
          </a:p>
          <a:p>
            <a:r>
              <a:rPr lang="en-US" dirty="0" smtClean="0"/>
              <a:t>Taken from biology where it means how a system bounces back from an external shock</a:t>
            </a:r>
          </a:p>
          <a:p>
            <a:r>
              <a:rPr lang="en-US" dirty="0" smtClean="0"/>
              <a:t>Within the social sciences can refer to how regions respond to environmental disasters </a:t>
            </a:r>
          </a:p>
          <a:p>
            <a:r>
              <a:rPr lang="en-US" dirty="0" smtClean="0"/>
              <a:t>Within urban planning adapted to explore how regions/cities can incorporate resilience into planning be it economic, social, environmental etc</a:t>
            </a:r>
          </a:p>
          <a:p>
            <a:r>
              <a:rPr lang="en-US" dirty="0" smtClean="0"/>
              <a:t>Micro resilience on how micro raions, households etc cope with long-term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4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841</Words>
  <Application>Microsoft Macintosh PowerPoint</Application>
  <PresentationFormat>On-screen Show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KAZAN URBAN FORUM  How should Kazan avoid the “big” cities mistakes: whose city is it? </vt:lpstr>
      <vt:lpstr>Who am I?</vt:lpstr>
      <vt:lpstr>PowerPoint Presentation</vt:lpstr>
      <vt:lpstr>International Laboratory for Comparative Urban Studies:  Kazan Federal University and University of Birmingham</vt:lpstr>
      <vt:lpstr>Whose city is it?</vt:lpstr>
      <vt:lpstr>Who are the experts?</vt:lpstr>
      <vt:lpstr>Who are the competitors?</vt:lpstr>
      <vt:lpstr>Who is successful? </vt:lpstr>
      <vt:lpstr>The resilient city</vt:lpstr>
      <vt:lpstr>Easy wins</vt:lpstr>
      <vt:lpstr>PowerPoint Presentation</vt:lpstr>
      <vt:lpstr>PowerPoint Presentation</vt:lpstr>
      <vt:lpstr>PowerPoint Presentation</vt:lpstr>
      <vt:lpstr>Ways forward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Round</dc:creator>
  <cp:lastModifiedBy>John Round</cp:lastModifiedBy>
  <cp:revision>14</cp:revision>
  <dcterms:created xsi:type="dcterms:W3CDTF">2014-06-04T15:13:05Z</dcterms:created>
  <dcterms:modified xsi:type="dcterms:W3CDTF">2014-06-12T07:47:53Z</dcterms:modified>
</cp:coreProperties>
</file>